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77" r:id="rId5"/>
  </p:sldMasterIdLst>
  <p:notesMasterIdLst>
    <p:notesMasterId r:id="rId53"/>
  </p:notesMasterIdLst>
  <p:handoutMasterIdLst>
    <p:handoutMasterId r:id="rId54"/>
  </p:handoutMasterIdLst>
  <p:sldIdLst>
    <p:sldId id="331" r:id="rId6"/>
    <p:sldId id="329" r:id="rId7"/>
    <p:sldId id="257" r:id="rId8"/>
    <p:sldId id="322" r:id="rId9"/>
    <p:sldId id="317" r:id="rId10"/>
    <p:sldId id="304" r:id="rId11"/>
    <p:sldId id="332" r:id="rId12"/>
    <p:sldId id="306" r:id="rId13"/>
    <p:sldId id="318" r:id="rId14"/>
    <p:sldId id="312" r:id="rId15"/>
    <p:sldId id="308" r:id="rId16"/>
    <p:sldId id="333" r:id="rId17"/>
    <p:sldId id="311" r:id="rId18"/>
    <p:sldId id="310" r:id="rId19"/>
    <p:sldId id="321" r:id="rId20"/>
    <p:sldId id="309" r:id="rId21"/>
    <p:sldId id="315" r:id="rId22"/>
    <p:sldId id="299" r:id="rId23"/>
    <p:sldId id="328" r:id="rId24"/>
    <p:sldId id="314" r:id="rId25"/>
    <p:sldId id="316" r:id="rId26"/>
    <p:sldId id="305" r:id="rId27"/>
    <p:sldId id="325" r:id="rId28"/>
    <p:sldId id="258" r:id="rId29"/>
    <p:sldId id="289" r:id="rId30"/>
    <p:sldId id="287" r:id="rId31"/>
    <p:sldId id="290" r:id="rId32"/>
    <p:sldId id="291" r:id="rId33"/>
    <p:sldId id="292" r:id="rId34"/>
    <p:sldId id="261" r:id="rId35"/>
    <p:sldId id="288" r:id="rId36"/>
    <p:sldId id="320" r:id="rId37"/>
    <p:sldId id="327" r:id="rId38"/>
    <p:sldId id="313" r:id="rId39"/>
    <p:sldId id="297" r:id="rId40"/>
    <p:sldId id="295" r:id="rId41"/>
    <p:sldId id="302" r:id="rId42"/>
    <p:sldId id="301" r:id="rId43"/>
    <p:sldId id="296" r:id="rId44"/>
    <p:sldId id="300" r:id="rId45"/>
    <p:sldId id="293" r:id="rId46"/>
    <p:sldId id="294" r:id="rId47"/>
    <p:sldId id="335" r:id="rId48"/>
    <p:sldId id="303" r:id="rId49"/>
    <p:sldId id="334" r:id="rId50"/>
    <p:sldId id="267" r:id="rId51"/>
    <p:sldId id="26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75AC"/>
    <a:srgbClr val="63B7C6"/>
    <a:srgbClr val="0C4360"/>
    <a:srgbClr val="103350"/>
    <a:srgbClr val="1B6872"/>
    <a:srgbClr val="002136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41" autoAdjust="0"/>
    <p:restoredTop sz="94660"/>
  </p:normalViewPr>
  <p:slideViewPr>
    <p:cSldViewPr snapToGrid="0">
      <p:cViewPr varScale="1">
        <p:scale>
          <a:sx n="88" d="100"/>
          <a:sy n="88" d="100"/>
        </p:scale>
        <p:origin x="384" y="-6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2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GB" smtClean="0"/>
              <a:t>10/06/2019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GB" smtClean="0"/>
              <a:t>10/06/2019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96787-1716-41CE-B20A-FBE66993A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420C3-8C07-478E-AC77-60855A253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2F556-1B69-4EAC-BEDB-EBBF501F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A20-E751-4D0C-AA95-928C4A20D2A8}" type="datetimeFigureOut">
              <a:rPr lang="en-US" smtClean="0"/>
              <a:t>10-Jun-19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AC87D-9B4B-4C84-AC45-D8304363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27CA0-E5AE-454D-A285-9B8522DC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66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7313-2F92-426A-8923-3CCD3155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13085-E43D-4FBC-8B11-B51C44669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69617-221E-44E3-92A7-927C23F24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A20-E751-4D0C-AA95-928C4A20D2A8}" type="datetimeFigureOut">
              <a:rPr lang="en-US" smtClean="0"/>
              <a:t>10-Jun-19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175C8-3A65-427C-98BA-7110A7B4D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7631C-6717-4E65-BF2E-54F893BF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07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smtClean="0"/>
              <a:t>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FA69-64D3-4EE8-9BEF-22753B92A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1F8DA-5590-4CA0-9E7A-0BC97244E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52EDC-1B20-488B-A7D4-D9AE9D5BF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A20-E751-4D0C-AA95-928C4A20D2A8}" type="datetimeFigureOut">
              <a:rPr lang="en-US" smtClean="0"/>
              <a:t>10-Jun-19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00480-B989-41E3-BB24-4F95BC7F3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40C82-A35A-4B94-9520-7102B9788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5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D9EE-BD9C-4124-946E-1C488D2F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D3F4A-508E-4AAA-A2A4-9AA8752A6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B7C5A-8FA0-4282-BC14-C48E54285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3015E-D1B2-4860-BFE8-A1333AF9A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A20-E751-4D0C-AA95-928C4A20D2A8}" type="datetimeFigureOut">
              <a:rPr lang="en-US" smtClean="0"/>
              <a:t>10-Jun-19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67952-D090-43F7-B251-8FBC94F70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3D587-DE5B-4F51-BFD0-7D1DD3805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25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A0E2B-57DF-46FD-9AF3-736A439AA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90DBA-A726-4033-B7FC-016357C6D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815BD-88C1-4F4F-B790-606F34FB7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CB64F-5C76-4910-9D48-B6E64ADF6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6AC87-080F-4604-B1F7-C1E699DD0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35FEA2-A7CE-4B49-BFDF-4784A2E35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A20-E751-4D0C-AA95-928C4A20D2A8}" type="datetimeFigureOut">
              <a:rPr lang="en-US" smtClean="0"/>
              <a:t>10-Jun-19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85CF73-2663-46B6-B7BF-4620FBE2B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06E4A-06B9-4F01-9287-1B68D6EA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060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140C-538C-4A73-B4BE-2B688EBCE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798488-A914-47F9-97E8-CF86EEB5C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A20-E751-4D0C-AA95-928C4A20D2A8}" type="datetimeFigureOut">
              <a:rPr lang="en-US" smtClean="0"/>
              <a:t>10-Jun-19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8ACA3-A5E3-41D6-8623-6D545E13A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D0F4F-976F-4631-9001-4AD937AE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961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83D825-D04A-4824-B233-908C8AF4E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A20-E751-4D0C-AA95-928C4A20D2A8}" type="datetimeFigureOut">
              <a:rPr lang="en-US" smtClean="0"/>
              <a:t>10-Jun-19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2A4E7-F97B-4A7A-9D5D-3DA790F21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E0E44-C768-46DC-878A-A6C694CE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817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9F37-379C-473A-BEEF-DD5535404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FAC26-264A-42C2-960A-9C0F85416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BD897-A224-4106-959D-B3BD2A667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F480A-386A-4B9E-8589-EE13C10CE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A20-E751-4D0C-AA95-928C4A20D2A8}" type="datetimeFigureOut">
              <a:rPr lang="en-US" smtClean="0"/>
              <a:t>10-Jun-19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4E1F3-FB75-4925-848D-A8F8D4200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69DD5-99A9-489E-B729-CD8CCF60E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916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192C-3063-40E4-BD3D-C8652016F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C8CE9-6CB1-4E66-91E6-D2902C7EC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BC3EB-FA99-4D2B-BA9E-115794C52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26BA5-644D-4153-A9B5-48A8A7A6C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A20-E751-4D0C-AA95-928C4A20D2A8}" type="datetimeFigureOut">
              <a:rPr lang="en-US" smtClean="0"/>
              <a:t>10-Jun-19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A0B9F-CF0E-4506-8947-9385DCF15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24289-F684-490E-ADDB-70E1A8EA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711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C501-EE58-4C61-ADFF-663998831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2FD528-A738-4E2F-8F63-8A7B2AF0C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78873-BD72-4370-A57F-F39EA9577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A20-E751-4D0C-AA95-928C4A20D2A8}" type="datetimeFigureOut">
              <a:rPr lang="en-US" smtClean="0"/>
              <a:t>10-Jun-19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B02D4-6C2F-4133-98DE-27632AEF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372A9-CDFA-49B3-B59E-F7943BF4E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160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6D07F8-B44D-4DC0-818F-DC37BE4E7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A619B-AB33-45A7-8665-521BE2F93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729ED-D536-4E32-8A0F-A68BC0FA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A20-E751-4D0C-AA95-928C4A20D2A8}" type="datetimeFigureOut">
              <a:rPr lang="en-US" smtClean="0"/>
              <a:t>10-Jun-19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B3653-A96F-4DBF-AEA6-AA5A4EAD8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F7ADD-FC02-4619-A3C9-47DEDD8A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42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smtClean="0"/>
              <a:t>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</a:t>
            </a:r>
            <a:endParaRPr lang="en-GB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transition spd="slow">
    <p:cover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7601F8-30EB-445F-BB25-544BBA67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F48A4-E9FF-4BBB-B5E2-07DFA7578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B7B35-7FF9-4A34-98BE-9D2E4B890A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01A20-E751-4D0C-AA95-928C4A20D2A8}" type="datetimeFigureOut">
              <a:rPr lang="en-US" smtClean="0"/>
              <a:t>10-Jun-19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8754E-619C-4ED4-A306-94CD514E1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1B1A5-05C7-471D-B66C-BAFDB12A6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50A94-9584-4B8E-A583-B62337BC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2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" TargetMode="External"/><Relationship Id="rId2" Type="http://schemas.openxmlformats.org/officeDocument/2006/relationships/hyperlink" Target="https://www.wikipedi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EEE%20Presentation.pptx" TargetMode="External"/><Relationship Id="rId5" Type="http://schemas.openxmlformats.org/officeDocument/2006/relationships/hyperlink" Target="https://www.energy.gov/" TargetMode="External"/><Relationship Id="rId4" Type="http://schemas.openxmlformats.org/officeDocument/2006/relationships/hyperlink" Target="https://www.elprocus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C57E340-0D1A-4ACC-8D24-D5DA41E368F1}"/>
              </a:ext>
            </a:extLst>
          </p:cNvPr>
          <p:cNvSpPr txBox="1"/>
          <p:nvPr/>
        </p:nvSpPr>
        <p:spPr>
          <a:xfrm>
            <a:off x="3975729" y="2934121"/>
            <a:ext cx="38552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to Our 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347291-E14A-4C41-ADE2-84F01D888DC0}"/>
              </a:ext>
            </a:extLst>
          </p:cNvPr>
          <p:cNvSpPr txBox="1"/>
          <p:nvPr/>
        </p:nvSpPr>
        <p:spPr>
          <a:xfrm>
            <a:off x="4034590" y="3836476"/>
            <a:ext cx="50614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Presentation!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90EE7-CF11-43A9-A5FA-A9EBF0755B25}"/>
              </a:ext>
            </a:extLst>
          </p:cNvPr>
          <p:cNvSpPr txBox="1"/>
          <p:nvPr/>
        </p:nvSpPr>
        <p:spPr>
          <a:xfrm>
            <a:off x="2556514" y="1976840"/>
            <a:ext cx="38552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Welcome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051ABA-04D7-4D17-A46A-7024066DA1AF}"/>
              </a:ext>
            </a:extLst>
          </p:cNvPr>
          <p:cNvCxnSpPr>
            <a:cxnSpLocks/>
          </p:cNvCxnSpPr>
          <p:nvPr/>
        </p:nvCxnSpPr>
        <p:spPr>
          <a:xfrm>
            <a:off x="6414982" y="1607029"/>
            <a:ext cx="3855308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188DB2-A583-4125-A1C8-A0E1B9AE2E35}"/>
              </a:ext>
            </a:extLst>
          </p:cNvPr>
          <p:cNvCxnSpPr>
            <a:cxnSpLocks/>
          </p:cNvCxnSpPr>
          <p:nvPr/>
        </p:nvCxnSpPr>
        <p:spPr>
          <a:xfrm rot="5400000">
            <a:off x="8266007" y="3581400"/>
            <a:ext cx="3855308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48A8EE-6B05-4B73-88E5-ACADE64F49E6}"/>
              </a:ext>
            </a:extLst>
          </p:cNvPr>
          <p:cNvCxnSpPr>
            <a:cxnSpLocks/>
          </p:cNvCxnSpPr>
          <p:nvPr/>
        </p:nvCxnSpPr>
        <p:spPr>
          <a:xfrm>
            <a:off x="6414982" y="5574704"/>
            <a:ext cx="3855308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90B1C1-9717-44CD-9713-093B4CA349A1}"/>
              </a:ext>
            </a:extLst>
          </p:cNvPr>
          <p:cNvCxnSpPr>
            <a:cxnSpLocks/>
          </p:cNvCxnSpPr>
          <p:nvPr/>
        </p:nvCxnSpPr>
        <p:spPr>
          <a:xfrm>
            <a:off x="6485260" y="4999397"/>
            <a:ext cx="0" cy="641517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333020-CB81-452F-9BE2-B43C85797E36}"/>
              </a:ext>
            </a:extLst>
          </p:cNvPr>
          <p:cNvCxnSpPr>
            <a:cxnSpLocks/>
          </p:cNvCxnSpPr>
          <p:nvPr/>
        </p:nvCxnSpPr>
        <p:spPr>
          <a:xfrm>
            <a:off x="6485260" y="1532942"/>
            <a:ext cx="0" cy="641517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18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5" grpId="0"/>
      <p:bldP spid="1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21151" y="2477458"/>
            <a:ext cx="6844574" cy="4837742"/>
          </a:xfrm>
        </p:spPr>
        <p:txBody>
          <a:bodyPr/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</a:pPr>
            <a:r>
              <a:rPr lang="en-SG" sz="3600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G" sz="36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Energy </a:t>
            </a:r>
            <a:r>
              <a:rPr lang="en-SG" sz="3600" b="1" u="sng" dirty="0">
                <a:latin typeface="Calibri" panose="020F0502020204030204" pitchFamily="34" charset="0"/>
                <a:cs typeface="Calibri" panose="020F0502020204030204" pitchFamily="34" charset="0"/>
              </a:rPr>
              <a:t>Saving Features:</a:t>
            </a:r>
            <a:r>
              <a:rPr lang="en-SG" sz="3600" u="sng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SG" sz="3600" u="sn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SG" sz="3600" dirty="0">
                <a:latin typeface="Calibri" panose="020F0502020204030204" pitchFamily="34" charset="0"/>
                <a:cs typeface="Calibri" panose="020F0502020204030204" pitchFamily="34" charset="0"/>
              </a:rPr>
              <a:t>Includes heating and cooling loads, insulation and ventilation depending on climate zones.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</a:pPr>
            <a:endParaRPr lang="en-SG" sz="3600" dirty="0" smtClean="0">
              <a:latin typeface="Calibri" panose="020F0502020204030204"/>
              <a:cs typeface="+mn-cs"/>
            </a:endParaRPr>
          </a:p>
          <a:p>
            <a:pPr marL="0" lv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None/>
            </a:pPr>
            <a:endParaRPr lang="en-SG" sz="3600" dirty="0">
              <a:solidFill>
                <a:schemeClr val="accent2"/>
              </a:solidFill>
              <a:latin typeface="Calibri" panose="020F0502020204030204"/>
              <a:cs typeface="+mn-cs"/>
            </a:endParaRP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80" y="1794711"/>
            <a:ext cx="4183109" cy="3467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651457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768350" y="2203449"/>
            <a:ext cx="6985000" cy="4294188"/>
          </a:xfrm>
        </p:spPr>
        <p:txBody>
          <a:bodyPr>
            <a:normAutofit/>
          </a:bodyPr>
          <a:lstStyle/>
          <a:p>
            <a:pPr lvl="0">
              <a:buClrTx/>
            </a:pPr>
            <a:r>
              <a:rPr lang="en-SG" sz="3600" b="1" u="sng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Solar </a:t>
            </a:r>
            <a:r>
              <a:rPr lang="en-SG" sz="3600" b="1" u="sng" dirty="0" smtClean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Energy: </a:t>
            </a:r>
            <a:r>
              <a:rPr lang="en-SG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Solar </a:t>
            </a:r>
            <a:r>
              <a:rPr lang="en-SG" sz="3600" dirty="0">
                <a:latin typeface="Calibri" panose="020F0502020204030204" pitchFamily="34" charset="0"/>
                <a:cs typeface="Calibri" panose="020F0502020204030204" pitchFamily="34" charset="0"/>
              </a:rPr>
              <a:t>panels placed on </a:t>
            </a:r>
            <a:r>
              <a:rPr lang="en-SG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SG" sz="3600" dirty="0">
                <a:latin typeface="Calibri" panose="020F0502020204030204" pitchFamily="34" charset="0"/>
                <a:cs typeface="Calibri" panose="020F0502020204030204" pitchFamily="34" charset="0"/>
              </a:rPr>
              <a:t>rooftop absorbing </a:t>
            </a:r>
            <a:r>
              <a:rPr lang="en-SG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en-SG" sz="3600" dirty="0">
                <a:latin typeface="Calibri" panose="020F0502020204030204" pitchFamily="34" charset="0"/>
                <a:cs typeface="Calibri" panose="020F0502020204030204" pitchFamily="34" charset="0"/>
              </a:rPr>
              <a:t>much of the energy </a:t>
            </a:r>
            <a:r>
              <a:rPr lang="en-SG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SG" sz="3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SG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sunlight. The </a:t>
            </a:r>
            <a:r>
              <a:rPr lang="en-SG" sz="3600" dirty="0">
                <a:latin typeface="Calibri" panose="020F0502020204030204" pitchFamily="34" charset="0"/>
                <a:cs typeface="Calibri" panose="020F0502020204030204" pitchFamily="34" charset="0"/>
              </a:rPr>
              <a:t>energy can be used </a:t>
            </a:r>
            <a:r>
              <a:rPr lang="en-SG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for cooking</a:t>
            </a:r>
            <a:r>
              <a:rPr lang="en-SG" sz="3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SG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heating ,etc</a:t>
            </a:r>
            <a:r>
              <a:rPr lang="en-SG" sz="3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3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112" y="2203449"/>
            <a:ext cx="3781425" cy="2888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472997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2593" y="1351723"/>
            <a:ext cx="6800642" cy="4840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13794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8600" y="1195388"/>
            <a:ext cx="4079875" cy="823912"/>
          </a:xfrm>
        </p:spPr>
        <p:txBody>
          <a:bodyPr/>
          <a:lstStyle/>
          <a:p>
            <a:r>
              <a:rPr lang="en-US" sz="4400" u="sng" dirty="0" smtClean="0">
                <a:solidFill>
                  <a:srgbClr val="47C3D3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Applications: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58800" y="2181225"/>
            <a:ext cx="6956425" cy="4048125"/>
          </a:xfrm>
        </p:spPr>
        <p:txBody>
          <a:bodyPr>
            <a:noAutofit/>
          </a:bodyPr>
          <a:lstStyle/>
          <a:p>
            <a:pPr fontAlgn="base"/>
            <a:r>
              <a:rPr lang="en-US" sz="3600" dirty="0" smtClean="0"/>
              <a:t>ZEB improve </a:t>
            </a:r>
            <a:r>
              <a:rPr lang="en-US" sz="3600" dirty="0"/>
              <a:t>the value of the </a:t>
            </a:r>
            <a:r>
              <a:rPr lang="en-US" sz="3600" dirty="0" smtClean="0"/>
              <a:t>property and </a:t>
            </a:r>
            <a:r>
              <a:rPr lang="en-US" sz="3600" dirty="0"/>
              <a:t>promote the health and wellbeing of occupants.</a:t>
            </a:r>
          </a:p>
          <a:p>
            <a:pPr fontAlgn="base"/>
            <a:r>
              <a:rPr lang="en-US" sz="3600" dirty="0" smtClean="0"/>
              <a:t>ZEBs </a:t>
            </a:r>
            <a:r>
              <a:rPr lang="en-US" sz="3600" dirty="0"/>
              <a:t>are 60-90% over energy </a:t>
            </a:r>
            <a:r>
              <a:rPr lang="en-US" sz="3600" dirty="0" smtClean="0"/>
              <a:t>efficiency baselines.</a:t>
            </a:r>
          </a:p>
          <a:p>
            <a:pPr marL="0" indent="0" fontAlgn="base">
              <a:buNone/>
            </a:pPr>
            <a:endParaRPr lang="en-US" sz="3600" dirty="0"/>
          </a:p>
          <a:p>
            <a:pPr marL="0" indent="0" fontAlgn="base">
              <a:buNone/>
            </a:pPr>
            <a:r>
              <a:rPr lang="en-US" sz="3600" dirty="0" smtClean="0"/>
              <a:t>Here,ZEB=Zero Energy Building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149" y="2423360"/>
            <a:ext cx="3943915" cy="3256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210646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5301" y="2244903"/>
            <a:ext cx="73342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Anyone involve </a:t>
            </a:r>
            <a:r>
              <a:rPr lang="en-US" sz="3600" dirty="0">
                <a:solidFill>
                  <a:schemeClr val="bg1"/>
                </a:solidFill>
              </a:rPr>
              <a:t>during the design, </a:t>
            </a:r>
            <a:r>
              <a:rPr lang="en-US" sz="3600" dirty="0" smtClean="0">
                <a:solidFill>
                  <a:schemeClr val="bg1"/>
                </a:solidFill>
              </a:rPr>
              <a:t>construction, operations serves </a:t>
            </a:r>
            <a:r>
              <a:rPr lang="en-US" sz="3600" dirty="0">
                <a:solidFill>
                  <a:schemeClr val="bg1"/>
                </a:solidFill>
              </a:rPr>
              <a:t>to gain valuable knowledge </a:t>
            </a:r>
            <a:r>
              <a:rPr lang="en-US" sz="3600" dirty="0" smtClean="0">
                <a:solidFill>
                  <a:schemeClr val="bg1"/>
                </a:solidFill>
              </a:rPr>
              <a:t>about zero-energy.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29550" y="2244903"/>
            <a:ext cx="3686175" cy="381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928" y="2244903"/>
            <a:ext cx="3660673" cy="3024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034284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71194" y="1097978"/>
            <a:ext cx="73847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92D050"/>
                </a:solidFill>
              </a:rPr>
              <a:t>Energy can’t be created </a:t>
            </a:r>
          </a:p>
          <a:p>
            <a:r>
              <a:rPr lang="en-US" sz="4400" b="1" dirty="0" smtClean="0">
                <a:solidFill>
                  <a:srgbClr val="92D050"/>
                </a:solidFill>
              </a:rPr>
              <a:t>But it can be destroyed</a:t>
            </a:r>
          </a:p>
          <a:p>
            <a:r>
              <a:rPr lang="en-US" sz="4400" b="1" dirty="0">
                <a:solidFill>
                  <a:srgbClr val="92D050"/>
                </a:solidFill>
              </a:rPr>
              <a:t> </a:t>
            </a:r>
            <a:r>
              <a:rPr lang="en-US" sz="4400" b="1" dirty="0" smtClean="0">
                <a:solidFill>
                  <a:srgbClr val="92D050"/>
                </a:solidFill>
              </a:rPr>
              <a:t>          So save it!</a:t>
            </a:r>
            <a:endParaRPr lang="en-US" sz="4400" b="1" dirty="0">
              <a:solidFill>
                <a:srgbClr val="92D05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446" y="3419061"/>
            <a:ext cx="3836504" cy="27092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096128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16667E-7 -7.40741E-7 L 4.16667E-7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04167E-6 4.07407E-6 L -1.04167E-6 -0.07223 " pathEditMode="relative" rAng="0" ptsTypes="AA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25E-6 -2.59259E-6 L -1.25E-6 -0.07222 " pathEditMode="relative" rAng="0" ptsTypes="AA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82903" y="637555"/>
            <a:ext cx="9735724" cy="823912"/>
          </a:xfrm>
          <a:effectLst>
            <a:glow rad="127000">
              <a:schemeClr val="accent3"/>
            </a:glow>
            <a:softEdge rad="12700"/>
          </a:effectLst>
          <a:scene3d>
            <a:camera prst="orthographicFront"/>
            <a:lightRig rig="sunset" dir="t"/>
          </a:scene3d>
          <a:sp3d>
            <a:bevelT prst="relaxedInset"/>
          </a:sp3d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 Lighting for Energy Efficiency</a:t>
            </a:r>
            <a:endParaRPr lang="en-US" sz="4800" dirty="0"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11521" y="1461467"/>
            <a:ext cx="7151550" cy="45517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000" u="sng" dirty="0" smtClean="0">
                <a:solidFill>
                  <a:schemeClr val="accent2"/>
                </a:solidFill>
              </a:rPr>
              <a:t>Introduction:</a:t>
            </a:r>
          </a:p>
          <a:p>
            <a:r>
              <a:rPr lang="en-US" sz="3900" dirty="0" smtClean="0"/>
              <a:t>A light emitting diode(LED) is a special type of semiconductor.</a:t>
            </a:r>
          </a:p>
          <a:p>
            <a:r>
              <a:rPr lang="en-US" sz="3900" dirty="0" smtClean="0"/>
              <a:t>LED consumes far less energy than standard light bulbs and tubes.</a:t>
            </a:r>
          </a:p>
          <a:p>
            <a:r>
              <a:rPr lang="en-US" sz="3900" dirty="0" smtClean="0"/>
              <a:t>The typical working life of an   LED light is 11.2 years.</a:t>
            </a:r>
          </a:p>
          <a:p>
            <a:endParaRPr lang="en-US" sz="3600" dirty="0" smtClean="0"/>
          </a:p>
          <a:p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470" y="2468785"/>
            <a:ext cx="3597966" cy="30314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085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04745" y="1431648"/>
            <a:ext cx="7006708" cy="487969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 early 1990’s high brightness LED packages were developed and widespread.</a:t>
            </a:r>
          </a:p>
          <a:p>
            <a:r>
              <a:rPr lang="en-US" sz="3600" dirty="0" smtClean="0"/>
              <a:t>White LED were produced in 1993.</a:t>
            </a:r>
          </a:p>
          <a:p>
            <a:r>
              <a:rPr lang="en-US" sz="3600" dirty="0" smtClean="0"/>
              <a:t>Now LED lightening is a rapidly growing technology that produces a light in a new way.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423" y="1386715"/>
            <a:ext cx="3237049" cy="2484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383" y="3963062"/>
            <a:ext cx="3237049" cy="2226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829807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1254" y="2148531"/>
            <a:ext cx="7654472" cy="4093243"/>
          </a:xfrm>
        </p:spPr>
        <p:txBody>
          <a:bodyPr/>
          <a:lstStyle/>
          <a:p>
            <a:r>
              <a:rPr lang="en-US" sz="3600" dirty="0">
                <a:latin typeface="Source Serif Pro"/>
              </a:rPr>
              <a:t> LED (Light Emitting Diode) is basically a small light emitting device that comes under </a:t>
            </a:r>
            <a:r>
              <a:rPr lang="en-US" sz="3600" dirty="0" smtClean="0">
                <a:latin typeface="Source Serif Pro"/>
              </a:rPr>
              <a:t>“</a:t>
            </a:r>
            <a:r>
              <a:rPr lang="en-US" sz="3600" dirty="0">
                <a:latin typeface="Source Serif Pro"/>
              </a:rPr>
              <a:t>active” semiconductor </a:t>
            </a:r>
            <a:r>
              <a:rPr lang="en-US" sz="3600" dirty="0" smtClean="0">
                <a:latin typeface="Source Serif Pro"/>
              </a:rPr>
              <a:t>electronic</a:t>
            </a:r>
          </a:p>
          <a:p>
            <a:pPr marL="0" indent="0">
              <a:buNone/>
            </a:pPr>
            <a:r>
              <a:rPr lang="en-US" sz="3600" dirty="0">
                <a:latin typeface="Source Serif Pro"/>
              </a:rPr>
              <a:t> </a:t>
            </a:r>
            <a:r>
              <a:rPr lang="en-US" sz="3600" dirty="0" smtClean="0">
                <a:latin typeface="Source Serif Pro"/>
              </a:rPr>
              <a:t> components.</a:t>
            </a:r>
          </a:p>
          <a:p>
            <a:pPr lvl="0">
              <a:buClr>
                <a:srgbClr val="47C3D3"/>
              </a:buClr>
            </a:pPr>
            <a:r>
              <a:rPr lang="en-US" sz="3600" dirty="0">
                <a:solidFill>
                  <a:srgbClr val="FFFFFF"/>
                </a:solidFill>
              </a:rPr>
              <a:t>Two lead semiconductor light source.</a:t>
            </a:r>
          </a:p>
          <a:p>
            <a:pPr marL="0" lvl="0" indent="0">
              <a:buClr>
                <a:srgbClr val="47C3D3"/>
              </a:buClr>
              <a:buNone/>
            </a:pPr>
            <a:endParaRPr lang="en-US" sz="36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600" dirty="0">
                <a:latin typeface="Source Serif Pro"/>
              </a:rPr>
              <a:t> 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01254" y="1064666"/>
            <a:ext cx="502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spc="-70" dirty="0">
                <a:solidFill>
                  <a:srgbClr val="47C3D3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Principle:</a:t>
            </a:r>
            <a:endParaRPr lang="en-US" dirty="0"/>
          </a:p>
        </p:txBody>
      </p:sp>
      <p:pic>
        <p:nvPicPr>
          <p:cNvPr id="1028" name="Picture 4" descr="https://www.toppr.com/bytes/wp-content/uploads/2017/11/LED_5mm_green_en.svg_-270x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809" y="2148531"/>
            <a:ext cx="3194464" cy="3477017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outerShdw dist="660400" dir="4800000" sx="93000" sy="93000" algn="tl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1552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53222" y="1943437"/>
            <a:ext cx="6718300" cy="4093243"/>
          </a:xfrm>
        </p:spPr>
        <p:txBody>
          <a:bodyPr/>
          <a:lstStyle/>
          <a:p>
            <a:pPr lvl="0">
              <a:buClr>
                <a:srgbClr val="47C3D3"/>
              </a:buClr>
            </a:pPr>
            <a:r>
              <a:rPr lang="en-US" sz="3600" dirty="0">
                <a:solidFill>
                  <a:srgbClr val="FFFFFF"/>
                </a:solidFill>
                <a:latin typeface="Source Serif Pro"/>
              </a:rPr>
              <a:t>The material used in LEDs is basically aluminum-gallium-arsenide (</a:t>
            </a:r>
            <a:r>
              <a:rPr lang="en-US" sz="3600" dirty="0" err="1">
                <a:solidFill>
                  <a:srgbClr val="FFFFFF"/>
                </a:solidFill>
                <a:latin typeface="Source Serif Pro"/>
              </a:rPr>
              <a:t>AlGaAs</a:t>
            </a:r>
            <a:r>
              <a:rPr lang="en-US" sz="3600" dirty="0" smtClean="0">
                <a:solidFill>
                  <a:srgbClr val="FFFFFF"/>
                </a:solidFill>
                <a:latin typeface="Source Serif Pro"/>
              </a:rPr>
              <a:t>).</a:t>
            </a:r>
          </a:p>
          <a:p>
            <a:pPr lvl="0">
              <a:buClr>
                <a:srgbClr val="47C3D3"/>
              </a:buClr>
            </a:pPr>
            <a:r>
              <a:rPr lang="en-US" sz="3600" dirty="0">
                <a:solidFill>
                  <a:srgbClr val="FFFFFF"/>
                </a:solidFill>
                <a:latin typeface="Source Serif Pro"/>
              </a:rPr>
              <a:t> </a:t>
            </a:r>
            <a:r>
              <a:rPr lang="en-US" sz="3600" dirty="0" smtClean="0">
                <a:latin typeface="Source Serif Pro"/>
              </a:rPr>
              <a:t>The </a:t>
            </a:r>
            <a:r>
              <a:rPr lang="en-US" sz="3600" dirty="0">
                <a:latin typeface="Source Serif Pro"/>
              </a:rPr>
              <a:t>atoms of this material are strongly bonded.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549" y="1943437"/>
            <a:ext cx="3405051" cy="3248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170144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7" y="415372"/>
            <a:ext cx="9144000" cy="13637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55774" y="2196216"/>
            <a:ext cx="4731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Presented by </a:t>
            </a:r>
            <a:r>
              <a:rPr lang="en-US" sz="28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</a:t>
            </a:r>
            <a:r>
              <a:rPr lang="en-US" sz="32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Elite</a:t>
            </a:r>
            <a:endParaRPr lang="en-US" sz="32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89852" y="3136548"/>
            <a:ext cx="6380922" cy="238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buClrTx/>
              <a:buSzPct val="125000"/>
            </a:pPr>
            <a:r>
              <a:rPr lang="en-US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Members Name: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</a:t>
            </a:r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ID </a:t>
            </a:r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No:</a:t>
            </a:r>
          </a:p>
          <a:p>
            <a:pPr lvl="0">
              <a:lnSpc>
                <a:spcPct val="120000"/>
              </a:lnSpc>
              <a:buClrTx/>
              <a:buSzPct val="125000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1)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Farhana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Hossain                      17183103033</a:t>
            </a:r>
          </a:p>
          <a:p>
            <a:pPr lvl="0">
              <a:lnSpc>
                <a:spcPct val="120000"/>
              </a:lnSpc>
              <a:buClrTx/>
              <a:buSzPct val="125000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2)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Naznin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Nahar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Akhi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17183103001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3)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Fatema-Tuz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Zohra                  17183103009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4)Syeda Nowshin Ibnat              17183103020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186609" y="5862754"/>
            <a:ext cx="100053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Dept. of Computer Science and </a:t>
            </a:r>
            <a:r>
              <a:rPr lang="en-US" sz="3200" dirty="0" smtClean="0"/>
              <a:t>Engineering</a:t>
            </a:r>
          </a:p>
          <a:p>
            <a:pPr algn="r"/>
            <a:r>
              <a:rPr lang="en-US" sz="3200" dirty="0"/>
              <a:t> </a:t>
            </a:r>
            <a:r>
              <a:rPr lang="en-US" sz="3200" dirty="0" smtClean="0"/>
              <a:t>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Intake-39(Sec-1)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62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61941" y="1480930"/>
            <a:ext cx="7158935" cy="4093243"/>
          </a:xfrm>
        </p:spPr>
        <p:txBody>
          <a:bodyPr/>
          <a:lstStyle/>
          <a:p>
            <a:r>
              <a:rPr lang="en-US" sz="3600" dirty="0" smtClean="0"/>
              <a:t>When P-N junction diode is </a:t>
            </a:r>
            <a:r>
              <a:rPr lang="en-US" sz="3600" dirty="0"/>
              <a:t>forward based</a:t>
            </a:r>
            <a:r>
              <a:rPr lang="en-US" sz="3600" dirty="0" smtClean="0"/>
              <a:t> an electron may fell into hole and releasing some energy.</a:t>
            </a:r>
          </a:p>
          <a:p>
            <a:r>
              <a:rPr lang="en-US" sz="3600" dirty="0" smtClean="0"/>
              <a:t>This energy is in the form photon and hence light is emitted.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29" y="2029961"/>
            <a:ext cx="3372961" cy="2995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743609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8052" y="746884"/>
            <a:ext cx="3495191" cy="823912"/>
          </a:xfrm>
        </p:spPr>
        <p:txBody>
          <a:bodyPr>
            <a:normAutofit/>
          </a:bodyPr>
          <a:lstStyle/>
          <a:p>
            <a:r>
              <a:rPr lang="en-US" sz="4000" u="sng" dirty="0" smtClean="0">
                <a:solidFill>
                  <a:schemeClr val="accent2"/>
                </a:solidFill>
              </a:rPr>
              <a:t>Applications:</a:t>
            </a:r>
            <a:endParaRPr lang="en-US" sz="4000" u="sng" dirty="0">
              <a:solidFill>
                <a:schemeClr val="accent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33345" y="1938543"/>
            <a:ext cx="7188752" cy="4511951"/>
          </a:xfrm>
        </p:spPr>
        <p:txBody>
          <a:bodyPr>
            <a:normAutofit/>
          </a:bodyPr>
          <a:lstStyle/>
          <a:p>
            <a:r>
              <a:rPr lang="en-US" sz="3600" dirty="0"/>
              <a:t>Where colored light is needed, </a:t>
            </a:r>
            <a:r>
              <a:rPr lang="en-US" sz="3600" dirty="0" smtClean="0"/>
              <a:t>LED inherently </a:t>
            </a:r>
            <a:r>
              <a:rPr lang="en-US" sz="3600" dirty="0"/>
              <a:t>emit light of a single color require no energy-absorbing filters</a:t>
            </a:r>
            <a:r>
              <a:rPr lang="en-US" sz="3600" dirty="0" smtClean="0"/>
              <a:t>.</a:t>
            </a:r>
          </a:p>
          <a:p>
            <a:r>
              <a:rPr lang="en-US" sz="3600" dirty="0" smtClean="0"/>
              <a:t>It is perfect to use in a area where maintenance is difficult.</a:t>
            </a:r>
          </a:p>
          <a:p>
            <a:pPr marL="0" indent="0">
              <a:buNone/>
            </a:pPr>
            <a:endParaRPr lang="en-US" sz="36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376" y="2032798"/>
            <a:ext cx="3143250" cy="2860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70570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93587" y="1898789"/>
            <a:ext cx="7288143" cy="4820064"/>
          </a:xfrm>
        </p:spPr>
        <p:txBody>
          <a:bodyPr/>
          <a:lstStyle/>
          <a:p>
            <a:pPr lvl="0">
              <a:buClr>
                <a:srgbClr val="47C3D3"/>
              </a:buClr>
            </a:pPr>
            <a:r>
              <a:rPr lang="en-US" sz="3600" dirty="0">
                <a:solidFill>
                  <a:srgbClr val="FFFFFF"/>
                </a:solidFill>
              </a:rPr>
              <a:t>White-light LED lamps have longer life expectancy </a:t>
            </a:r>
            <a:r>
              <a:rPr lang="en-US" sz="3600" dirty="0" smtClean="0">
                <a:solidFill>
                  <a:srgbClr val="FFFFFF"/>
                </a:solidFill>
              </a:rPr>
              <a:t>than </a:t>
            </a:r>
            <a:r>
              <a:rPr lang="en-US" sz="3600" dirty="0">
                <a:solidFill>
                  <a:srgbClr val="FFFFFF"/>
                </a:solidFill>
              </a:rPr>
              <a:t>most other </a:t>
            </a:r>
            <a:r>
              <a:rPr lang="en-US" sz="3600" dirty="0" smtClean="0">
                <a:solidFill>
                  <a:srgbClr val="FFFFFF"/>
                </a:solidFill>
              </a:rPr>
              <a:t>lighting. </a:t>
            </a:r>
          </a:p>
          <a:p>
            <a:pPr lvl="0">
              <a:buClr>
                <a:srgbClr val="47C3D3"/>
              </a:buClr>
            </a:pPr>
            <a:r>
              <a:rPr lang="en-US" sz="3600" dirty="0" smtClean="0">
                <a:solidFill>
                  <a:srgbClr val="FFFFFF"/>
                </a:solidFill>
              </a:rPr>
              <a:t>It can be use in outdoor wall and ceiling mounted area illumination.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575" y="2055543"/>
            <a:ext cx="3200399" cy="3021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15310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29243" y="933050"/>
            <a:ext cx="65896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2"/>
                </a:solidFill>
              </a:rPr>
              <a:t>        </a:t>
            </a:r>
            <a:r>
              <a:rPr lang="en-US" sz="4400" b="1" dirty="0" smtClean="0">
                <a:solidFill>
                  <a:schemeClr val="accent2"/>
                </a:solidFill>
              </a:rPr>
              <a:t>Change a light,</a:t>
            </a:r>
          </a:p>
          <a:p>
            <a:r>
              <a:rPr lang="en-US" sz="4400" b="1" dirty="0">
                <a:solidFill>
                  <a:schemeClr val="accent2"/>
                </a:solidFill>
              </a:rPr>
              <a:t> </a:t>
            </a:r>
            <a:r>
              <a:rPr lang="en-US" sz="4400" b="1" dirty="0" smtClean="0">
                <a:solidFill>
                  <a:schemeClr val="accent2"/>
                </a:solidFill>
              </a:rPr>
              <a:t>      Change the world.</a:t>
            </a:r>
          </a:p>
          <a:p>
            <a:r>
              <a:rPr lang="en-US" sz="4400" b="1" dirty="0" smtClean="0">
                <a:solidFill>
                  <a:srgbClr val="FF0000"/>
                </a:solidFill>
              </a:rPr>
              <a:t>        </a:t>
            </a:r>
            <a:r>
              <a:rPr lang="en-US" sz="4400" b="1" dirty="0" smtClean="0">
                <a:solidFill>
                  <a:schemeClr val="accent2"/>
                </a:solidFill>
              </a:rPr>
              <a:t>Save Electricity.</a:t>
            </a:r>
          </a:p>
          <a:p>
            <a:endParaRPr lang="en-US" sz="4400" b="1" dirty="0" smtClean="0">
              <a:solidFill>
                <a:schemeClr val="accent2"/>
              </a:solidFill>
            </a:endParaRPr>
          </a:p>
          <a:p>
            <a:r>
              <a:rPr lang="en-US" sz="4400" dirty="0" smtClean="0">
                <a:solidFill>
                  <a:schemeClr val="accent2"/>
                </a:solidFill>
              </a:rPr>
              <a:t>   </a:t>
            </a:r>
          </a:p>
          <a:p>
            <a:r>
              <a:rPr lang="en-US" sz="4400" dirty="0">
                <a:solidFill>
                  <a:schemeClr val="accent2"/>
                </a:solidFill>
              </a:rPr>
              <a:t> </a:t>
            </a:r>
            <a:r>
              <a:rPr lang="en-US" sz="4400" dirty="0" smtClean="0">
                <a:solidFill>
                  <a:schemeClr val="accent2"/>
                </a:solidFill>
              </a:rPr>
              <a:t>                                          </a:t>
            </a:r>
            <a:endParaRPr lang="en-US" sz="4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060" y="3564925"/>
            <a:ext cx="3647661" cy="276804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4602272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875E-6 3.33333E-6 L 1.875E-6 -0.07223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95833E-6 1.48148E-6 L -3.95833E-6 -0.07222 " pathEditMode="relative" rAng="0" ptsTypes="AA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1758" y="1587670"/>
            <a:ext cx="7416240" cy="4932340"/>
          </a:xfrm>
        </p:spPr>
        <p:txBody>
          <a:bodyPr/>
          <a:lstStyle/>
          <a:p>
            <a:pPr marL="0" lv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None/>
            </a:pPr>
            <a:r>
              <a:rPr lang="en-US" sz="4400" b="1" u="sng" dirty="0" smtClean="0">
                <a:solidFill>
                  <a:schemeClr val="accent2"/>
                </a:solidFill>
                <a:latin typeface="Tw Cen MT" panose="020B0602020104020603"/>
                <a:cs typeface="+mn-cs"/>
              </a:rPr>
              <a:t>Introduction:</a:t>
            </a:r>
            <a:endParaRPr lang="en-US" sz="36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Paper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battery(PB</a:t>
            </a:r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)=Paper + Nano Technology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Paper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 is a flexible, ultra-thin </a:t>
            </a:r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energy storage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production </a:t>
            </a:r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device.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36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800" b="1" u="sng" dirty="0">
              <a:solidFill>
                <a:prstClr val="white"/>
              </a:solidFill>
              <a:latin typeface="Tw Cen MT" panose="020B0602020104020603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09799" y="529535"/>
            <a:ext cx="368145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en-US" sz="4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Battery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966" y="2577737"/>
            <a:ext cx="3770811" cy="2952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99374" y="2404394"/>
            <a:ext cx="6718300" cy="4093243"/>
          </a:xfrm>
        </p:spPr>
        <p:txBody>
          <a:bodyPr/>
          <a:lstStyle/>
          <a:p>
            <a:pPr marL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47C3D3"/>
              </a:buClr>
            </a:pPr>
            <a:r>
              <a:rPr lang="en-US" sz="3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august 2007, A research team at </a:t>
            </a:r>
            <a:r>
              <a:rPr lang="en-US" sz="3600" dirty="0" smtClean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Rensselear polytechnic </a:t>
            </a:r>
            <a:r>
              <a:rPr lang="en-US" sz="3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institute developed the paper battery, also known as Nano composite paper</a:t>
            </a:r>
            <a:r>
              <a:rPr lang="en-US" sz="3600" dirty="0" smtClean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6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424" y="2251166"/>
            <a:ext cx="3849187" cy="29478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422367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43495" y="2069647"/>
            <a:ext cx="7149374" cy="2633106"/>
          </a:xfrm>
        </p:spPr>
        <p:txBody>
          <a:bodyPr/>
          <a:lstStyle/>
          <a:p>
            <a:r>
              <a:rPr lang="en-US" sz="3600" spc="-7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act as high energy battery </a:t>
            </a:r>
            <a:r>
              <a:rPr lang="en-US" sz="3600" spc="-70" dirty="0" smtClean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</a:p>
          <a:p>
            <a:pPr marL="0" indent="0">
              <a:buNone/>
            </a:pPr>
            <a:r>
              <a:rPr lang="en-US" sz="3600" spc="-70" dirty="0" smtClean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 </a:t>
            </a:r>
            <a:r>
              <a:rPr lang="en-US" sz="3600" spc="-7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capacitor due to combining </a:t>
            </a:r>
          </a:p>
          <a:p>
            <a:pPr marL="0" indent="0">
              <a:buNone/>
            </a:pPr>
            <a:r>
              <a:rPr lang="en-US" sz="3600" spc="-70" dirty="0" smtClean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3600" spc="-7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 discrete components that are separate in traditional electronics.</a:t>
            </a:r>
            <a:br>
              <a:rPr lang="en-US" sz="3600" spc="-7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01000" y="2305050"/>
            <a:ext cx="3454400" cy="3419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965" y="1801104"/>
            <a:ext cx="3692435" cy="3170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370403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50" y="742950"/>
            <a:ext cx="4899025" cy="701731"/>
          </a:xfrm>
        </p:spPr>
        <p:txBody>
          <a:bodyPr/>
          <a:lstStyle/>
          <a:p>
            <a:r>
              <a:rPr lang="en-US" sz="4400" u="sng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Principle:</a:t>
            </a:r>
            <a:endParaRPr lang="en-US" sz="4400" u="sng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5005" y="1768260"/>
            <a:ext cx="6801648" cy="4546815"/>
          </a:xfrm>
        </p:spPr>
        <p:txBody>
          <a:bodyPr/>
          <a:lstStyle/>
          <a:p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Paper battery made of </a:t>
            </a:r>
          </a:p>
          <a:p>
            <a:pPr marL="0" indent="0">
              <a:buNone/>
            </a:pPr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carbon Nano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tubes and </a:t>
            </a:r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paper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 cellulose</a:t>
            </a:r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functioning of </a:t>
            </a:r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paper Batteries </a:t>
            </a:r>
          </a:p>
          <a:p>
            <a:pPr marL="0" indent="0">
              <a:buNone/>
            </a:pPr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similar to that </a:t>
            </a:r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Conventional       battery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955" y="2147479"/>
            <a:ext cx="3875314" cy="2973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955953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752475"/>
            <a:ext cx="11214100" cy="1311128"/>
          </a:xfrm>
        </p:spPr>
        <p:txBody>
          <a:bodyPr/>
          <a:lstStyle/>
          <a:p>
            <a:r>
              <a:rPr lang="en-US" sz="4400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 battery Contains</a:t>
            </a:r>
            <a:br>
              <a:rPr lang="en-US" sz="4400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4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9275" y="1907319"/>
            <a:ext cx="6880225" cy="4493481"/>
          </a:xfrm>
        </p:spPr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Cathode: Carbon Nanotube.</a:t>
            </a: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Anode: Lithium metal (Li+)</a:t>
            </a: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Electrolyte: bio electrolytes like urine, blood and sweat. ( All electrolytes can 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be used)</a:t>
            </a:r>
          </a:p>
          <a:p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Separator: Cellulose or Paper.</a:t>
            </a:r>
          </a:p>
          <a:p>
            <a:pPr marL="0" indent="0"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10525" y="2063603"/>
            <a:ext cx="3390900" cy="3479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33211" y="1981200"/>
            <a:ext cx="3518989" cy="3724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0" y="2063603"/>
            <a:ext cx="3889375" cy="3170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60983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44500" y="1834935"/>
            <a:ext cx="7251700" cy="4093243"/>
          </a:xfrm>
        </p:spPr>
        <p:txBody>
          <a:bodyPr/>
          <a:lstStyle/>
          <a:p>
            <a:r>
              <a:rPr lang="en-US" sz="3600" dirty="0" smtClean="0"/>
              <a:t>The carbon nanotubes are embedded in a sheet of paper soaked in ionic liquid electrolytes which conduct the electricity.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/>
              <a:t> </a:t>
            </a:r>
            <a:r>
              <a:rPr lang="en-US" sz="3600" dirty="0" smtClean="0"/>
              <a:t>That’s how paper battery works .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2029097"/>
            <a:ext cx="3794760" cy="3152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99521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842" y="1646904"/>
            <a:ext cx="8175680" cy="5101766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  <a:buClrTx/>
              <a:buSzPct val="125000"/>
            </a:pPr>
            <a:r>
              <a:rPr lang="en-US" sz="5400" b="1" u="sng" spc="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Topics</a:t>
            </a:r>
            <a:r>
              <a:rPr lang="en-US" sz="5400" b="1" u="sng" spc="0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5400" spc="0" dirty="0" smtClean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buClrTx/>
              <a:buSzPct val="125000"/>
            </a:pPr>
            <a:r>
              <a:rPr lang="en-US" sz="4000" b="1" spc="0" dirty="0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1)Zero </a:t>
            </a:r>
            <a:r>
              <a:rPr lang="en-US" sz="4000" b="1" spc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Building</a:t>
            </a:r>
          </a:p>
          <a:p>
            <a:pPr>
              <a:lnSpc>
                <a:spcPct val="120000"/>
              </a:lnSpc>
              <a:buClrTx/>
              <a:buSzPct val="125000"/>
            </a:pPr>
            <a:r>
              <a:rPr lang="en-US" sz="4000" b="1" spc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2)LED Lighting for Energy Efficiency</a:t>
            </a:r>
          </a:p>
          <a:p>
            <a:pPr lvl="0">
              <a:lnSpc>
                <a:spcPct val="120000"/>
              </a:lnSpc>
              <a:buClrTx/>
              <a:buSzPct val="125000"/>
            </a:pPr>
            <a:r>
              <a:rPr lang="en-US" sz="4000" b="1" spc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3)Paper Battery</a:t>
            </a:r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92" y="1005354"/>
            <a:ext cx="11214100" cy="701731"/>
          </a:xfrm>
        </p:spPr>
        <p:txBody>
          <a:bodyPr/>
          <a:lstStyle/>
          <a:p>
            <a:r>
              <a:rPr lang="en-US" sz="4400" u="sng" spc="0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Applications:</a:t>
            </a:r>
            <a:endParaRPr lang="en-GB" sz="4400" u="sng" dirty="0">
              <a:solidFill>
                <a:schemeClr val="accent2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740592" y="2066829"/>
            <a:ext cx="6260283" cy="4363449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ct val="125000"/>
            </a:pPr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Use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</a:t>
            </a:r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Pacemakers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heart.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ct val="125000"/>
            </a:pPr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Use in smart cards, Smart   toys, smart clothes, children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sound </a:t>
            </a:r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books, talking posters.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219" y="2066829"/>
            <a:ext cx="4238101" cy="31757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17" y="2595154"/>
            <a:ext cx="3814354" cy="30567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731518" y="1950720"/>
            <a:ext cx="6583681" cy="348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5405" y="1790783"/>
            <a:ext cx="8585295" cy="581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in RFID </a:t>
            </a: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tags.</a:t>
            </a: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0" indent="-571500">
              <a:lnSpc>
                <a:spcPct val="107000"/>
              </a:lnSpc>
              <a:spcAft>
                <a:spcPts val="8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as alternate to conventional   batteries in gadgets</a:t>
            </a: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571500" lvl="0" indent="-571500">
              <a:lnSpc>
                <a:spcPct val="107000"/>
              </a:lnSpc>
              <a:spcAft>
                <a:spcPts val="8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</a:rPr>
              <a:t>It uses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for portable electronics, </a:t>
            </a:r>
            <a:endParaRPr lang="en-US" sz="36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ct val="125000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</a:rPr>
              <a:t>    aircraft, automobiles.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600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490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0800" y="465222"/>
            <a:ext cx="86010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dirty="0" smtClean="0">
              <a:solidFill>
                <a:srgbClr val="92D050"/>
              </a:solidFill>
            </a:endParaRPr>
          </a:p>
          <a:p>
            <a:r>
              <a:rPr lang="en-US" sz="4400" dirty="0" smtClean="0">
                <a:solidFill>
                  <a:srgbClr val="92D050"/>
                </a:solidFill>
              </a:rPr>
              <a:t>     </a:t>
            </a:r>
            <a:r>
              <a:rPr lang="en-US" sz="4400" b="1" dirty="0" smtClean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Think Outside the Trash!</a:t>
            </a:r>
            <a:endParaRPr lang="en-US" sz="4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400" b="1" dirty="0" smtClean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 a Difference in This World</a:t>
            </a:r>
          </a:p>
          <a:p>
            <a:endParaRPr lang="en-US" sz="44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400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Reuse</a:t>
            </a:r>
            <a:r>
              <a:rPr lang="en-US" sz="4400" b="1" dirty="0" smtClean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US" sz="4400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Reduce</a:t>
            </a:r>
            <a:r>
              <a:rPr lang="en-US" sz="4400" b="1" dirty="0" smtClean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sz="4400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Recycle</a:t>
            </a:r>
            <a:endParaRPr lang="en-US" sz="44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191" y="4178368"/>
            <a:ext cx="6463748" cy="2003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205919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5E-6 -1.85185E-6 L 5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182027" y="866275"/>
            <a:ext cx="7669626" cy="479659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8400" b="1" u="sng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Contents:</a:t>
            </a:r>
            <a:endParaRPr lang="en-US" sz="7600" b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7600" b="1" dirty="0" smtClean="0">
              <a:solidFill>
                <a:schemeClr val="tx1"/>
              </a:solidFill>
            </a:endParaRPr>
          </a:p>
          <a:p>
            <a:r>
              <a:rPr lang="en-US" sz="7600" b="1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US" sz="76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76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Principles</a:t>
            </a:r>
          </a:p>
          <a:p>
            <a:r>
              <a:rPr lang="en-US" sz="7600" b="1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endParaRPr lang="en-US" sz="76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7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Advantages</a:t>
            </a:r>
          </a:p>
          <a:p>
            <a:r>
              <a:rPr lang="en-US" sz="7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Disadvantages</a:t>
            </a:r>
          </a:p>
          <a:p>
            <a:r>
              <a:rPr lang="en-US" sz="7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Future aspects</a:t>
            </a:r>
          </a:p>
          <a:p>
            <a:r>
              <a:rPr lang="en-US" sz="7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endParaRPr lang="en-US" sz="7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0390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57051" y="1166068"/>
            <a:ext cx="6818812" cy="5303142"/>
          </a:xfrm>
        </p:spPr>
        <p:txBody>
          <a:bodyPr/>
          <a:lstStyle/>
          <a:p>
            <a:pPr marL="0" indent="0">
              <a:buNone/>
            </a:pPr>
            <a:endParaRPr lang="en-US" sz="3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Increased comfort.</a:t>
            </a:r>
          </a:p>
          <a:p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Reduced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total net monthly 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cost</a:t>
            </a:r>
          </a:p>
          <a:p>
            <a:pPr marL="0" indent="0">
              <a:buNone/>
            </a:pP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living.</a:t>
            </a:r>
          </a:p>
          <a:p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Provide 25-year warranties.</a:t>
            </a: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contribute to the greater benefits </a:t>
            </a:r>
            <a:endParaRPr lang="en-US" sz="3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of the society by providing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sustainable renewable 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energy.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972" y="2511996"/>
            <a:ext cx="3289296" cy="30240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3230217" y="335071"/>
            <a:ext cx="5449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800" b="1" u="sng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</a:t>
            </a:r>
            <a:r>
              <a:rPr lang="en-SG" sz="4800" b="1" u="sng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</a:t>
            </a:r>
            <a:r>
              <a:rPr lang="en-US" sz="4800" b="1" u="sng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SG" sz="4800" b="1" u="sng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</a:t>
            </a:r>
            <a:endParaRPr lang="en-US" sz="4800" b="1" u="sng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051" y="1166068"/>
            <a:ext cx="6886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400"/>
              </a:spcAft>
              <a:buClr>
                <a:srgbClr val="47C3D3"/>
              </a:buClr>
            </a:pPr>
            <a:r>
              <a:rPr lang="en-US" sz="4000" b="1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4000" b="1" dirty="0" smtClean="0">
                <a:solidFill>
                  <a:srgbClr val="47C3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Advantages:</a:t>
            </a:r>
            <a:endParaRPr lang="en-US" sz="4000" b="1" dirty="0">
              <a:solidFill>
                <a:srgbClr val="47C3D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9555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30966" y="1129598"/>
            <a:ext cx="7237160" cy="4966401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Initial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costs can be 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higher. </a:t>
            </a:r>
          </a:p>
          <a:p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Very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few designers or builders have the necessary skills or experience to build 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ZEBs.</a:t>
            </a:r>
          </a:p>
          <a:p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New energy rating systems are being introduced.</a:t>
            </a:r>
          </a:p>
          <a:p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Solar energy capture is only applicable for sun prone area. </a:t>
            </a:r>
          </a:p>
          <a:p>
            <a:pPr marL="0" indent="0">
              <a:buNone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These buildings need solar energy.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9197" y="483268"/>
            <a:ext cx="642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47C3D3"/>
              </a:buClr>
            </a:pPr>
            <a:r>
              <a:rPr lang="en-US" sz="4000" b="1" dirty="0">
                <a:solidFill>
                  <a:srgbClr val="47C3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Disadvantages: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281" y="2373024"/>
            <a:ext cx="3698492" cy="32555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0533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8053" y="476910"/>
            <a:ext cx="7353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400" b="1" dirty="0">
                <a:solidFill>
                  <a:srgbClr val="47C3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 Aspects: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8053" y="1458007"/>
            <a:ext cx="77693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the advancement in renewable technology Zero Energy Buildings are the future.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goal of ZEBs would not be fulfilled unless people don't understand their contribution towards reducing energy consumption.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383" y="2285121"/>
            <a:ext cx="3342622" cy="31306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12552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4259" y="1791227"/>
            <a:ext cx="7586316" cy="4884745"/>
          </a:xfrm>
        </p:spPr>
        <p:txBody>
          <a:bodyPr/>
          <a:lstStyle/>
          <a:p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LED lights do not contain any hazardous materials. Therefore do not generate any hazardous waste.</a:t>
            </a:r>
          </a:p>
          <a:p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LED lights are much easier on eyes than other lights. </a:t>
            </a:r>
          </a:p>
          <a:p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Tremendous energy saving up to 90%.</a:t>
            </a:r>
          </a:p>
          <a:p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LED lights can be recycled.</a:t>
            </a: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4259" y="1129810"/>
            <a:ext cx="2974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400"/>
              </a:spcAft>
              <a:buClr>
                <a:srgbClr val="47C3D3"/>
              </a:buClr>
            </a:pPr>
            <a:r>
              <a:rPr lang="en-US" sz="4000" b="1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4000" b="1" dirty="0">
                <a:solidFill>
                  <a:srgbClr val="47C3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53729" y="324824"/>
            <a:ext cx="886570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  <a:buClr>
                <a:srgbClr val="47C3D3"/>
              </a:buClr>
            </a:pPr>
            <a:r>
              <a:rPr lang="en-US" sz="4800" b="1" u="sng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 Lighting for Energy Efficiency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719" y="2666346"/>
            <a:ext cx="3635858" cy="3035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12987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91929" y="1739633"/>
            <a:ext cx="7568097" cy="5237637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Initial cost of LED light system  is high.</a:t>
            </a: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LED performance largely depends on the ambient temperature of the operating 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environment.</a:t>
            </a: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LEDs are much more attractive to insects than 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other lights.</a:t>
            </a:r>
          </a:p>
          <a:p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Shift color due to age and temperature.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929" y="818494"/>
            <a:ext cx="6281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rgbClr val="47C3D3"/>
              </a:buClr>
            </a:pPr>
            <a:r>
              <a:rPr lang="en-US" sz="4000" b="1" dirty="0">
                <a:solidFill>
                  <a:srgbClr val="47C3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Disadvantages: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026" y="2288840"/>
            <a:ext cx="3617844" cy="3336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763863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296" y="1769164"/>
            <a:ext cx="7772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 technology can have an enormous impact on </a:t>
            </a: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agriculture.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 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lights </a:t>
            </a: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now using for decorating stages.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According 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the U.S. Department of Energy (DOE). By 2030, 84 percent of all lighting applications are expected to be LED.</a:t>
            </a:r>
            <a:endParaRPr lang="en-US" sz="3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296" y="641915"/>
            <a:ext cx="4909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400" b="1" dirty="0">
                <a:solidFill>
                  <a:srgbClr val="47C3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 Aspects: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079" y="904460"/>
            <a:ext cx="3091070" cy="2494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079" y="3590036"/>
            <a:ext cx="3091070" cy="27034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5723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172818" y="363915"/>
            <a:ext cx="7673008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smtClean="0">
                <a:solidFill>
                  <a:schemeClr val="bg1"/>
                </a:solidFill>
              </a:rPr>
              <a:t>Contents:</a:t>
            </a:r>
          </a:p>
          <a:p>
            <a:endParaRPr lang="en-US" sz="4800" dirty="0" smtClean="0">
              <a:solidFill>
                <a:schemeClr val="accent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Introduction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Principles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Applications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Advantages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Disadvantages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Future aspects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References</a:t>
            </a:r>
          </a:p>
          <a:p>
            <a:endParaRPr lang="en-US" sz="4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6553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8" presetID="2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3" presetID="2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0488" y="154151"/>
            <a:ext cx="5051425" cy="757130"/>
          </a:xfrm>
        </p:spPr>
        <p:txBody>
          <a:bodyPr/>
          <a:lstStyle/>
          <a:p>
            <a:r>
              <a:rPr lang="en-US" sz="4800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 Battery</a:t>
            </a:r>
            <a:endParaRPr lang="en-US" sz="4800" u="sng" dirty="0">
              <a:solidFill>
                <a:schemeClr val="accent5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5207" y="911281"/>
            <a:ext cx="7046706" cy="5508569"/>
          </a:xfrm>
        </p:spPr>
        <p:txBody>
          <a:bodyPr/>
          <a:lstStyle/>
          <a:p>
            <a:pPr marL="0" indent="0">
              <a:buNone/>
            </a:pP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Advantages:</a:t>
            </a:r>
          </a:p>
          <a:p>
            <a:r>
              <a:rPr lang="en-US" sz="3600" dirty="0"/>
              <a:t>Very light weight and flexible</a:t>
            </a:r>
            <a:r>
              <a:rPr lang="en-US" sz="3600" dirty="0" smtClean="0"/>
              <a:t>.</a:t>
            </a:r>
          </a:p>
          <a:p>
            <a:r>
              <a:rPr lang="en-US" sz="3600" dirty="0" smtClean="0"/>
              <a:t>It can be fold twisted or cut into </a:t>
            </a:r>
          </a:p>
          <a:p>
            <a:pPr marL="0" indent="0">
              <a:buNone/>
            </a:pPr>
            <a:r>
              <a:rPr lang="en-US" sz="3600" dirty="0"/>
              <a:t> </a:t>
            </a:r>
            <a:r>
              <a:rPr lang="en-US" sz="3600" dirty="0" smtClean="0"/>
              <a:t> numerous shapes.</a:t>
            </a:r>
          </a:p>
          <a:p>
            <a:r>
              <a:rPr lang="en-US" sz="3600" dirty="0" smtClean="0"/>
              <a:t>Biodegradable and non-toxic.</a:t>
            </a:r>
          </a:p>
          <a:p>
            <a:r>
              <a:rPr lang="en-US" sz="3600" dirty="0" smtClean="0"/>
              <a:t>Durable and rechargeable.</a:t>
            </a:r>
          </a:p>
          <a:p>
            <a:r>
              <a:rPr lang="en-US" sz="3600" dirty="0" smtClean="0"/>
              <a:t>Reusable and recyclable.</a:t>
            </a:r>
          </a:p>
          <a:p>
            <a:r>
              <a:rPr lang="en-US" sz="3600" dirty="0" smtClean="0"/>
              <a:t>It can be a super  capacitor.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913" y="2703333"/>
            <a:ext cx="3285711" cy="32189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769151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07666" y="570079"/>
            <a:ext cx="8928100" cy="54483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4000" b="1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Disadvantages:</a:t>
            </a:r>
          </a:p>
          <a:p>
            <a:endParaRPr lang="en-US" sz="3600" b="1" dirty="0" smtClean="0"/>
          </a:p>
          <a:p>
            <a:r>
              <a:rPr lang="en-US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Carbon Nano tubes are very expensive.</a:t>
            </a:r>
          </a:p>
          <a:p>
            <a:r>
              <a:rPr lang="en-US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Batteries with large amount of</a:t>
            </a:r>
          </a:p>
          <a:p>
            <a:pPr marL="0" indent="0">
              <a:buNone/>
            </a:pPr>
            <a:r>
              <a:rPr lang="en-US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power are cost effective.</a:t>
            </a:r>
          </a:p>
          <a:p>
            <a:r>
              <a:rPr lang="en-US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Replacing the old batteries </a:t>
            </a:r>
          </a:p>
          <a:p>
            <a:pPr marL="0" indent="0">
              <a:buNone/>
            </a:pPr>
            <a:r>
              <a:rPr lang="en-US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results wastages.</a:t>
            </a:r>
          </a:p>
          <a:p>
            <a:pPr marL="0" indent="0">
              <a:buNone/>
            </a:pPr>
            <a:endParaRPr lang="en-US" sz="36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3600" b="1" dirty="0" smtClean="0"/>
          </a:p>
          <a:p>
            <a:pPr marL="0" indent="0">
              <a:buNone/>
            </a:pP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591" y="1789043"/>
            <a:ext cx="2902225" cy="21145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591" y="4076146"/>
            <a:ext cx="2902225" cy="21195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32367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5102" y="2241199"/>
            <a:ext cx="70687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black paper battery can power a small light.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ambition is to procedure the reams of paper that could one day power a car.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278" y="1391849"/>
            <a:ext cx="3303518" cy="2286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278" y="3900182"/>
            <a:ext cx="3303518" cy="2203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031250" y="1095597"/>
            <a:ext cx="6698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 Aspects:</a:t>
            </a:r>
            <a:endParaRPr lang="en-US" sz="40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0134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98359" y="262143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Flexible paper battery could meet the energy demands of the next generation of gadgets.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875" y="2528319"/>
            <a:ext cx="3112168" cy="26389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51946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2293" y="0"/>
            <a:ext cx="3768471" cy="859055"/>
          </a:xfrm>
        </p:spPr>
        <p:txBody>
          <a:bodyPr>
            <a:normAutofit/>
          </a:bodyPr>
          <a:lstStyle/>
          <a:p>
            <a:r>
              <a:rPr lang="en-US" u="sng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References:</a:t>
            </a:r>
            <a:endParaRPr lang="en-US" u="sng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7575" y="546050"/>
            <a:ext cx="1015279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b="1" dirty="0">
              <a:solidFill>
                <a:schemeClr val="accent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Wikipedia</a:t>
            </a:r>
          </a:p>
          <a:p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3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Link:  </a:t>
            </a:r>
            <a:r>
              <a:rPr lang="en-US" sz="3600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://</a:t>
            </a:r>
            <a:r>
              <a:rPr lang="en-US" sz="3600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www.wikipedia.org</a:t>
            </a:r>
            <a:endParaRPr lang="en-US" sz="3600" dirty="0" smtClean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share</a:t>
            </a:r>
          </a:p>
          <a:p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3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</a:t>
            </a:r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</a:t>
            </a: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www.slideshare.net</a:t>
            </a:r>
            <a:endParaRPr lang="en-US" sz="3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El.Pro.Cus</a:t>
            </a: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3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Link: 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https://www.elprocus.com</a:t>
            </a:r>
            <a:endParaRPr lang="en-US" sz="3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Energy.Gov</a:t>
            </a:r>
            <a:endParaRPr lang="en-US" sz="36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Link: </a:t>
            </a:r>
            <a:r>
              <a:rPr lang="en-US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https://www.energy.gov/</a:t>
            </a:r>
            <a:endParaRPr lang="en-US" sz="36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energy project</a:t>
            </a:r>
          </a:p>
          <a:p>
            <a:pPr lvl="0"/>
            <a:r>
              <a:rPr lang="en-US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Link: </a:t>
            </a:r>
            <a:r>
              <a:rPr lang="en-US" sz="3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 action="ppaction://hlinkpres?slideindex=1&amp;slidetitle="/>
              </a:rPr>
              <a:t>https://zeroenergyproject.org/</a:t>
            </a:r>
            <a:endParaRPr lang="en-US" sz="36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7523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92D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06" y="1253681"/>
            <a:ext cx="5019261" cy="3984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679" y="1253681"/>
            <a:ext cx="5060121" cy="3984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1403396" y="5406887"/>
            <a:ext cx="486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Paper Battery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91966" y="5406887"/>
            <a:ext cx="4939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Zero Energy Building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8479" y="184484"/>
            <a:ext cx="396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92D050"/>
                </a:solidFill>
              </a:rPr>
              <a:t>Green Energy</a:t>
            </a:r>
            <a:endParaRPr lang="en-US" sz="4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5832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2158" y="2069391"/>
            <a:ext cx="41934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People who are crazy enough to think they can change the world are the ones who do</a:t>
            </a:r>
            <a:r>
              <a:rPr lang="en-US" sz="4400" dirty="0" smtClean="0">
                <a:solidFill>
                  <a:schemeClr val="accent2"/>
                </a:solidFill>
              </a:rPr>
              <a:t>.</a:t>
            </a:r>
            <a:endParaRPr lang="en-US" sz="4400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862" y="2395676"/>
            <a:ext cx="3919156" cy="3041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141345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1758" y="3894330"/>
            <a:ext cx="6822358" cy="2571750"/>
          </a:xfrm>
        </p:spPr>
        <p:txBody>
          <a:bodyPr/>
          <a:lstStyle/>
          <a:p>
            <a:r>
              <a:rPr lang="en-US" sz="8000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  <a:endParaRPr lang="en-GB" sz="80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1983" y="571427"/>
            <a:ext cx="5622330" cy="757130"/>
          </a:xfrm>
        </p:spPr>
        <p:txBody>
          <a:bodyPr/>
          <a:lstStyle/>
          <a:p>
            <a:r>
              <a:rPr lang="en-SG" sz="4800" spc="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G" sz="4800" spc="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Energy</a:t>
            </a:r>
            <a: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G" sz="4800" spc="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</a:t>
            </a:r>
            <a:endParaRPr lang="en-US" sz="4800" dirty="0"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36642" y="1886548"/>
            <a:ext cx="6261465" cy="5133192"/>
          </a:xfrm>
        </p:spPr>
        <p:txBody>
          <a:bodyPr/>
          <a:lstStyle/>
          <a:p>
            <a:pPr marL="0" lvl="0" indent="0">
              <a:buNone/>
            </a:pPr>
            <a:r>
              <a:rPr lang="en-US" sz="4400" b="1" u="sng" dirty="0">
                <a:solidFill>
                  <a:schemeClr val="accent2"/>
                </a:solidFill>
                <a:latin typeface="Tw Cen MT" panose="020B0602020104020603"/>
              </a:rPr>
              <a:t>Introduction:</a:t>
            </a:r>
            <a:endParaRPr lang="en-US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</a:pPr>
            <a:r>
              <a:rPr lang="en-SG" sz="3600" dirty="0" smtClean="0">
                <a:latin typeface="Calibri" panose="020F0502020204030204"/>
                <a:cs typeface="+mn-cs"/>
              </a:rPr>
              <a:t>A Zero Energy Building is a building with zero net energy consumption.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</a:pPr>
            <a:r>
              <a:rPr lang="en-SG" sz="3600" dirty="0" smtClean="0">
                <a:latin typeface="Calibri" panose="020F0502020204030204"/>
                <a:cs typeface="+mn-cs"/>
              </a:rPr>
              <a:t>It Generates more energy than consumes.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669" y="2511228"/>
            <a:ext cx="4064726" cy="3274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880721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06054" y="1550126"/>
            <a:ext cx="6870700" cy="6017623"/>
          </a:xfrm>
        </p:spPr>
        <p:txBody>
          <a:bodyPr/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</a:pPr>
            <a:r>
              <a:rPr lang="en-SG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These Buildings </a:t>
            </a:r>
            <a:r>
              <a:rPr lang="en-SG" sz="3600" dirty="0">
                <a:latin typeface="Calibri" panose="020F0502020204030204" pitchFamily="34" charset="0"/>
                <a:cs typeface="Calibri" panose="020F0502020204030204" pitchFamily="34" charset="0"/>
              </a:rPr>
              <a:t>contribute less overall greenhouse gases to the atmosphere than a similar non-zero-energy building</a:t>
            </a:r>
            <a:r>
              <a:rPr lang="en-SG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</a:pPr>
            <a:r>
              <a:rPr lang="en-SG" sz="3600" dirty="0">
                <a:latin typeface="Calibri" panose="020F0502020204030204" pitchFamily="34" charset="0"/>
                <a:cs typeface="Calibri" panose="020F0502020204030204" pitchFamily="34" charset="0"/>
              </a:rPr>
              <a:t>Reduce carbon emission and dependence on fossil fuels which is the zero-net-energy consumption principle.</a:t>
            </a:r>
          </a:p>
          <a:p>
            <a:pPr marL="0" lv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None/>
            </a:pPr>
            <a:endParaRPr lang="en-SG" sz="3600" dirty="0">
              <a:latin typeface="Calibri" panose="020F0502020204030204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068" y="1933303"/>
            <a:ext cx="3675017" cy="35237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63640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3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2000"/>
                    </a14:imgEffect>
                  </a14:imgLayer>
                </a14:imgProps>
              </a:ext>
            </a:extLst>
          </a:blip>
          <a:srcRect t="23668" b="4936"/>
          <a:stretch/>
        </p:blipFill>
        <p:spPr>
          <a:xfrm>
            <a:off x="2504661" y="1133060"/>
            <a:ext cx="7345017" cy="4770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24609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51" y="1047756"/>
            <a:ext cx="2350996" cy="701731"/>
          </a:xfrm>
        </p:spPr>
        <p:txBody>
          <a:bodyPr/>
          <a:lstStyle/>
          <a:p>
            <a:r>
              <a:rPr lang="en-US" sz="4400" u="sng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Principle:</a:t>
            </a:r>
            <a:endParaRPr lang="en-US" sz="4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48351" y="1881900"/>
            <a:ext cx="7044871" cy="5118072"/>
          </a:xfrm>
        </p:spPr>
        <p:txBody>
          <a:bodyPr/>
          <a:lstStyle/>
          <a:p>
            <a:pPr marL="0" indent="0">
              <a:buNone/>
            </a:pPr>
            <a:r>
              <a:rPr lang="en-SG" sz="3200" b="1" u="sng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Design &amp; Construction:</a:t>
            </a:r>
          </a:p>
          <a:p>
            <a:r>
              <a:rPr lang="en-SG" sz="3600" b="1" u="sng" dirty="0" smtClean="0"/>
              <a:t>Building </a:t>
            </a:r>
            <a:r>
              <a:rPr lang="en-SG" sz="3600" b="1" u="sng" dirty="0"/>
              <a:t>Design:</a:t>
            </a:r>
            <a:br>
              <a:rPr lang="en-SG" sz="3600" b="1" u="sng" dirty="0"/>
            </a:br>
            <a:r>
              <a:rPr lang="en-SG" sz="3600" dirty="0"/>
              <a:t>Walls, floors and windows distribute heat during winter </a:t>
            </a:r>
            <a:r>
              <a:rPr lang="en-SG" sz="3600" dirty="0" smtClean="0"/>
              <a:t>and </a:t>
            </a:r>
            <a:r>
              <a:rPr lang="en-SG" sz="3600" dirty="0"/>
              <a:t>reject the solar heat during summer.</a:t>
            </a:r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516" y="2246244"/>
            <a:ext cx="4271745" cy="3657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890141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10260" y="2404394"/>
            <a:ext cx="6718300" cy="4093243"/>
          </a:xfrm>
        </p:spPr>
        <p:txBody>
          <a:bodyPr/>
          <a:lstStyle/>
          <a:p>
            <a:pPr marL="0" lvl="0" indent="0">
              <a:buClr>
                <a:srgbClr val="47C3D3"/>
              </a:buClr>
              <a:buNone/>
            </a:pPr>
            <a:endParaRPr lang="en-US" sz="36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6490" y="1142325"/>
            <a:ext cx="667475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SG" sz="3600" b="1" u="sng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 </a:t>
            </a:r>
            <a:r>
              <a:rPr lang="en-SG" sz="3600" b="1" u="sng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Site: </a:t>
            </a:r>
            <a:r>
              <a:rPr lang="en-SG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Choosing </a:t>
            </a:r>
            <a:r>
              <a:rPr lang="en-SG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site with the </a:t>
            </a:r>
            <a:r>
              <a:rPr lang="en-SG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necessary </a:t>
            </a:r>
            <a:r>
              <a:rPr lang="en-SG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assets </a:t>
            </a:r>
            <a:r>
              <a:rPr lang="en-SG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knowing </a:t>
            </a:r>
            <a:r>
              <a:rPr lang="en-SG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 </a:t>
            </a:r>
            <a:r>
              <a:rPr lang="en-SG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its limitations.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SG" sz="3600" b="1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Exposure to Sunlight: </a:t>
            </a:r>
            <a:r>
              <a:rPr lang="en-SG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 energy should be designed in such way that more Sun Rays can be </a:t>
            </a:r>
            <a:r>
              <a:rPr lang="en-SG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 so that it can generate more energy.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SG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10475" y="2404394"/>
            <a:ext cx="3267075" cy="277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474" y="2261519"/>
            <a:ext cx="4048125" cy="36823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330" y="2061411"/>
            <a:ext cx="3591417" cy="3120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658987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ttern_Template_02_CA - v4" id="{4EEF56C3-EEFC-48A7-8548-6C1D4240D170}" vid="{CAB35229-5F5E-4461-A564-673784692085}"/>
    </a:ext>
  </a:extLst>
</a:theme>
</file>

<file path=ppt/theme/theme2.xml><?xml version="1.0" encoding="utf-8"?>
<a:theme xmlns:a="http://schemas.openxmlformats.org/drawingml/2006/main" name="1_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992231-163D-4428-A2B8-DA1FE0274129}">
  <ds:schemaRefs>
    <ds:schemaRef ds:uri="fb0879af-3eba-417a-a55a-ffe6dcd6ca77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6dc4bcd6-49db-4c07-9060-8acfc67cef9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1149</Words>
  <Application>Microsoft Office PowerPoint</Application>
  <PresentationFormat>Widescreen</PresentationFormat>
  <Paragraphs>196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Calibri</vt:lpstr>
      <vt:lpstr>Calibri Light</vt:lpstr>
      <vt:lpstr>Source Serif Pro</vt:lpstr>
      <vt:lpstr>Tahoma</vt:lpstr>
      <vt:lpstr>Times New Roman</vt:lpstr>
      <vt:lpstr>Trade Gothic LT Pro</vt:lpstr>
      <vt:lpstr>Trebuchet MS</vt:lpstr>
      <vt:lpstr>Tw Cen MT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 Zero Energy Building</vt:lpstr>
      <vt:lpstr>PowerPoint Presentation</vt:lpstr>
      <vt:lpstr>PowerPoint Presentation</vt:lpstr>
      <vt:lpstr>Principle: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Principle:</vt:lpstr>
      <vt:lpstr>Paper battery Contains </vt:lpstr>
      <vt:lpstr>PowerPoint Presentation</vt:lpstr>
      <vt:lpstr>Applications: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Paper Battery</vt:lpstr>
      <vt:lpstr>PowerPoint Presentation</vt:lpstr>
      <vt:lpstr>PowerPoint Presentation</vt:lpstr>
      <vt:lpstr>PowerPoint Presentation</vt:lpstr>
      <vt:lpstr>References:</vt:lpstr>
      <vt:lpstr>PowerPoint Presentation</vt:lpstr>
      <vt:lpstr>PowerPoint Presentation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2018-12-28T04:57:06Z</dcterms:created>
  <dcterms:modified xsi:type="dcterms:W3CDTF">2019-06-10T13:46:25Z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